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65" userDrawn="1">
          <p15:clr>
            <a:srgbClr val="A4A3A4"/>
          </p15:clr>
        </p15:guide>
        <p15:guide id="2" pos="52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howGuides="1">
      <p:cViewPr varScale="1">
        <p:scale>
          <a:sx n="56" d="100"/>
          <a:sy n="56" d="100"/>
        </p:scale>
        <p:origin x="1508" y="28"/>
      </p:cViewPr>
      <p:guideLst>
        <p:guide orient="horz" pos="4065"/>
        <p:guide pos="523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9D0CFB-5E38-4E87-AD87-992E6AD69968}" type="datetimeFigureOut">
              <a:rPr lang="it-IT" smtClean="0"/>
              <a:t>30/10/2023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DDBFE0-9428-41E1-B666-EF728AD6A1A6}" type="slidenum">
              <a:rPr lang="it-IT" smtClean="0"/>
              <a:t>‹N›</a:t>
            </a:fld>
            <a:endParaRPr lang="it-IT"/>
          </a:p>
        </p:txBody>
      </p:sp>
    </p:spTree>
    <p:extLst>
      <p:ext uri="{BB962C8B-B14F-4D97-AF65-F5344CB8AC3E}">
        <p14:creationId xmlns:p14="http://schemas.microsoft.com/office/powerpoint/2010/main" val="3565079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748BE68-657D-4D07-8A27-8061F013ED90}" type="slidenum">
              <a:rPr lang="it-IT" smtClean="0"/>
              <a:t>1</a:t>
            </a:fld>
            <a:endParaRPr lang="it-IT"/>
          </a:p>
        </p:txBody>
      </p:sp>
    </p:spTree>
    <p:extLst>
      <p:ext uri="{BB962C8B-B14F-4D97-AF65-F5344CB8AC3E}">
        <p14:creationId xmlns:p14="http://schemas.microsoft.com/office/powerpoint/2010/main" val="3734680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6627029F-8EF2-4C95-802F-3BC0E24062C3}" type="datetimeFigureOut">
              <a:rPr lang="it-IT" smtClean="0"/>
              <a:t>30/10/2023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366F1E3-FA69-46F8-8D6F-D35079E691AE}" type="slidenum">
              <a:rPr lang="it-IT" smtClean="0"/>
              <a:t>‹N›</a:t>
            </a:fld>
            <a:endParaRPr lang="it-IT"/>
          </a:p>
        </p:txBody>
      </p:sp>
    </p:spTree>
    <p:extLst>
      <p:ext uri="{BB962C8B-B14F-4D97-AF65-F5344CB8AC3E}">
        <p14:creationId xmlns:p14="http://schemas.microsoft.com/office/powerpoint/2010/main" val="1311434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627029F-8EF2-4C95-802F-3BC0E24062C3}" type="datetimeFigureOut">
              <a:rPr lang="it-IT" smtClean="0"/>
              <a:t>30/10/2023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366F1E3-FA69-46F8-8D6F-D35079E691AE}" type="slidenum">
              <a:rPr lang="it-IT" smtClean="0"/>
              <a:t>‹N›</a:t>
            </a:fld>
            <a:endParaRPr lang="it-IT"/>
          </a:p>
        </p:txBody>
      </p:sp>
    </p:spTree>
    <p:extLst>
      <p:ext uri="{BB962C8B-B14F-4D97-AF65-F5344CB8AC3E}">
        <p14:creationId xmlns:p14="http://schemas.microsoft.com/office/powerpoint/2010/main" val="103210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627029F-8EF2-4C95-802F-3BC0E24062C3}" type="datetimeFigureOut">
              <a:rPr lang="it-IT" smtClean="0"/>
              <a:t>30/10/2023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366F1E3-FA69-46F8-8D6F-D35079E691AE}" type="slidenum">
              <a:rPr lang="it-IT" smtClean="0"/>
              <a:t>‹N›</a:t>
            </a:fld>
            <a:endParaRPr lang="it-IT"/>
          </a:p>
        </p:txBody>
      </p:sp>
    </p:spTree>
    <p:extLst>
      <p:ext uri="{BB962C8B-B14F-4D97-AF65-F5344CB8AC3E}">
        <p14:creationId xmlns:p14="http://schemas.microsoft.com/office/powerpoint/2010/main" val="3945094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627029F-8EF2-4C95-802F-3BC0E24062C3}" type="datetimeFigureOut">
              <a:rPr lang="it-IT" smtClean="0"/>
              <a:t>30/10/2023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366F1E3-FA69-46F8-8D6F-D35079E691AE}" type="slidenum">
              <a:rPr lang="it-IT" smtClean="0"/>
              <a:t>‹N›</a:t>
            </a:fld>
            <a:endParaRPr lang="it-IT"/>
          </a:p>
        </p:txBody>
      </p:sp>
    </p:spTree>
    <p:extLst>
      <p:ext uri="{BB962C8B-B14F-4D97-AF65-F5344CB8AC3E}">
        <p14:creationId xmlns:p14="http://schemas.microsoft.com/office/powerpoint/2010/main" val="254249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6627029F-8EF2-4C95-802F-3BC0E24062C3}" type="datetimeFigureOut">
              <a:rPr lang="it-IT" smtClean="0"/>
              <a:t>30/10/2023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366F1E3-FA69-46F8-8D6F-D35079E691AE}" type="slidenum">
              <a:rPr lang="it-IT" smtClean="0"/>
              <a:t>‹N›</a:t>
            </a:fld>
            <a:endParaRPr lang="it-IT"/>
          </a:p>
        </p:txBody>
      </p:sp>
    </p:spTree>
    <p:extLst>
      <p:ext uri="{BB962C8B-B14F-4D97-AF65-F5344CB8AC3E}">
        <p14:creationId xmlns:p14="http://schemas.microsoft.com/office/powerpoint/2010/main" val="1076912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6627029F-8EF2-4C95-802F-3BC0E24062C3}" type="datetimeFigureOut">
              <a:rPr lang="it-IT" smtClean="0"/>
              <a:t>30/10/2023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366F1E3-FA69-46F8-8D6F-D35079E691AE}" type="slidenum">
              <a:rPr lang="it-IT" smtClean="0"/>
              <a:t>‹N›</a:t>
            </a:fld>
            <a:endParaRPr lang="it-IT"/>
          </a:p>
        </p:txBody>
      </p:sp>
    </p:spTree>
    <p:extLst>
      <p:ext uri="{BB962C8B-B14F-4D97-AF65-F5344CB8AC3E}">
        <p14:creationId xmlns:p14="http://schemas.microsoft.com/office/powerpoint/2010/main" val="558769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6627029F-8EF2-4C95-802F-3BC0E24062C3}" type="datetimeFigureOut">
              <a:rPr lang="it-IT" smtClean="0"/>
              <a:t>30/10/2023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366F1E3-FA69-46F8-8D6F-D35079E691AE}" type="slidenum">
              <a:rPr lang="it-IT" smtClean="0"/>
              <a:t>‹N›</a:t>
            </a:fld>
            <a:endParaRPr lang="it-IT"/>
          </a:p>
        </p:txBody>
      </p:sp>
    </p:spTree>
    <p:extLst>
      <p:ext uri="{BB962C8B-B14F-4D97-AF65-F5344CB8AC3E}">
        <p14:creationId xmlns:p14="http://schemas.microsoft.com/office/powerpoint/2010/main" val="1885096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6627029F-8EF2-4C95-802F-3BC0E24062C3}" type="datetimeFigureOut">
              <a:rPr lang="it-IT" smtClean="0"/>
              <a:t>30/10/2023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366F1E3-FA69-46F8-8D6F-D35079E691AE}" type="slidenum">
              <a:rPr lang="it-IT" smtClean="0"/>
              <a:t>‹N›</a:t>
            </a:fld>
            <a:endParaRPr lang="it-IT"/>
          </a:p>
        </p:txBody>
      </p:sp>
    </p:spTree>
    <p:extLst>
      <p:ext uri="{BB962C8B-B14F-4D97-AF65-F5344CB8AC3E}">
        <p14:creationId xmlns:p14="http://schemas.microsoft.com/office/powerpoint/2010/main" val="1804852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627029F-8EF2-4C95-802F-3BC0E24062C3}" type="datetimeFigureOut">
              <a:rPr lang="it-IT" smtClean="0"/>
              <a:t>30/10/2023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366F1E3-FA69-46F8-8D6F-D35079E691AE}" type="slidenum">
              <a:rPr lang="it-IT" smtClean="0"/>
              <a:t>‹N›</a:t>
            </a:fld>
            <a:endParaRPr lang="it-IT"/>
          </a:p>
        </p:txBody>
      </p:sp>
    </p:spTree>
    <p:extLst>
      <p:ext uri="{BB962C8B-B14F-4D97-AF65-F5344CB8AC3E}">
        <p14:creationId xmlns:p14="http://schemas.microsoft.com/office/powerpoint/2010/main" val="828756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6627029F-8EF2-4C95-802F-3BC0E24062C3}" type="datetimeFigureOut">
              <a:rPr lang="it-IT" smtClean="0"/>
              <a:t>30/10/2023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366F1E3-FA69-46F8-8D6F-D35079E691AE}" type="slidenum">
              <a:rPr lang="it-IT" smtClean="0"/>
              <a:t>‹N›</a:t>
            </a:fld>
            <a:endParaRPr lang="it-IT"/>
          </a:p>
        </p:txBody>
      </p:sp>
    </p:spTree>
    <p:extLst>
      <p:ext uri="{BB962C8B-B14F-4D97-AF65-F5344CB8AC3E}">
        <p14:creationId xmlns:p14="http://schemas.microsoft.com/office/powerpoint/2010/main" val="2719475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6627029F-8EF2-4C95-802F-3BC0E24062C3}" type="datetimeFigureOut">
              <a:rPr lang="it-IT" smtClean="0"/>
              <a:t>30/10/2023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366F1E3-FA69-46F8-8D6F-D35079E691AE}" type="slidenum">
              <a:rPr lang="it-IT" smtClean="0"/>
              <a:t>‹N›</a:t>
            </a:fld>
            <a:endParaRPr lang="it-IT"/>
          </a:p>
        </p:txBody>
      </p:sp>
    </p:spTree>
    <p:extLst>
      <p:ext uri="{BB962C8B-B14F-4D97-AF65-F5344CB8AC3E}">
        <p14:creationId xmlns:p14="http://schemas.microsoft.com/office/powerpoint/2010/main" val="3614937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27029F-8EF2-4C95-802F-3BC0E24062C3}" type="datetimeFigureOut">
              <a:rPr lang="it-IT" smtClean="0"/>
              <a:t>30/10/2023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66F1E3-FA69-46F8-8D6F-D35079E691AE}" type="slidenum">
              <a:rPr lang="it-IT" smtClean="0"/>
              <a:t>‹N›</a:t>
            </a:fld>
            <a:endParaRPr lang="it-IT"/>
          </a:p>
        </p:txBody>
      </p:sp>
    </p:spTree>
    <p:extLst>
      <p:ext uri="{BB962C8B-B14F-4D97-AF65-F5344CB8AC3E}">
        <p14:creationId xmlns:p14="http://schemas.microsoft.com/office/powerpoint/2010/main" val="7310052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tiff"/><Relationship Id="rId3" Type="http://schemas.openxmlformats.org/officeDocument/2006/relationships/hyperlink" Target="mailto:virginia.palomba@neorisorse.net" TargetMode="External"/><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hyperlink" Target="mailto:info@neorisorse.net" TargetMode="External"/><Relationship Id="rId9" Type="http://schemas.openxmlformats.org/officeDocument/2006/relationships/image" Target="../media/image5.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774920" y="1268760"/>
            <a:ext cx="2413274" cy="4524315"/>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200" dirty="0" err="1">
                <a:latin typeface="Arial" charset="0"/>
                <a:cs typeface="Arial" charset="0"/>
              </a:rPr>
              <a:t>Acqua</a:t>
            </a:r>
            <a:r>
              <a:rPr lang="en-US" sz="1200" dirty="0">
                <a:latin typeface="Arial" charset="0"/>
                <a:cs typeface="Arial" charset="0"/>
              </a:rPr>
              <a:t> &amp; Sole combining tradition with technological innovation and applying the principles of a circular economy in agriculture, thus promoting responsible growth, realizes through the reuse of organic matrices coming from the cycle of use and consumption of food, the recovery of organic substance and nutrients. </a:t>
            </a:r>
          </a:p>
          <a:p>
            <a:pPr algn="just"/>
            <a:r>
              <a:rPr lang="en-US" sz="1200" dirty="0" err="1">
                <a:latin typeface="Arial" charset="0"/>
                <a:cs typeface="Arial" charset="0"/>
              </a:rPr>
              <a:t>Acqua</a:t>
            </a:r>
            <a:r>
              <a:rPr lang="en-US" sz="1200" dirty="0">
                <a:latin typeface="Arial" charset="0"/>
                <a:cs typeface="Arial" charset="0"/>
              </a:rPr>
              <a:t> &amp; Sole goes beyond the principles of a circular economy: we talk about "Circular Responsibility" by applying this principle in every activity. </a:t>
            </a:r>
          </a:p>
          <a:p>
            <a:pPr algn="just"/>
            <a:r>
              <a:rPr lang="en-US" sz="1200" dirty="0">
                <a:latin typeface="Arial" charset="0"/>
                <a:cs typeface="Arial" charset="0"/>
              </a:rPr>
              <a:t>Our mission is to be the guardians and managers of the environment in which we live, aware that we are guests of the world. The soil is not ours but borrowed from our children and as such we must transmit it in the best possible conditions.</a:t>
            </a:r>
            <a:endParaRPr lang="it-IT" sz="1200" dirty="0">
              <a:latin typeface="Arial" charset="0"/>
              <a:cs typeface="Arial" charset="0"/>
            </a:endParaRPr>
          </a:p>
        </p:txBody>
      </p:sp>
      <p:sp>
        <p:nvSpPr>
          <p:cNvPr id="7" name="CasellaDiTesto 6"/>
          <p:cNvSpPr txBox="1"/>
          <p:nvPr/>
        </p:nvSpPr>
        <p:spPr>
          <a:xfrm>
            <a:off x="5796136" y="6197380"/>
            <a:ext cx="2592288" cy="369332"/>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dirty="0">
                <a:solidFill>
                  <a:schemeClr val="tx2"/>
                </a:solidFill>
                <a:latin typeface="Arial" charset="0"/>
                <a:ea typeface="Arial" charset="0"/>
                <a:cs typeface="Arial" charset="0"/>
              </a:rPr>
              <a:t>www.neorisorse.net</a:t>
            </a:r>
          </a:p>
        </p:txBody>
      </p:sp>
      <p:sp>
        <p:nvSpPr>
          <p:cNvPr id="10" name="CasellaDiTesto 22"/>
          <p:cNvSpPr txBox="1"/>
          <p:nvPr/>
        </p:nvSpPr>
        <p:spPr>
          <a:xfrm>
            <a:off x="1799692" y="476672"/>
            <a:ext cx="5544616" cy="461665"/>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2400" dirty="0">
                <a:solidFill>
                  <a:schemeClr val="tx2"/>
                </a:solidFill>
                <a:latin typeface="Arial" pitchFamily="34" charset="0"/>
                <a:cs typeface="Arial" pitchFamily="34" charset="0"/>
              </a:rPr>
              <a:t>Acqua &amp; Sole S.r.l.</a:t>
            </a:r>
          </a:p>
        </p:txBody>
      </p:sp>
      <p:sp>
        <p:nvSpPr>
          <p:cNvPr id="11" name="CasellaDiTesto 23"/>
          <p:cNvSpPr txBox="1"/>
          <p:nvPr/>
        </p:nvSpPr>
        <p:spPr>
          <a:xfrm>
            <a:off x="5916942" y="1268760"/>
            <a:ext cx="2543490" cy="4708981"/>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GB" sz="1200" dirty="0">
                <a:latin typeface="Arial" charset="0"/>
                <a:cs typeface="Arial" charset="0"/>
              </a:rPr>
              <a:t>The </a:t>
            </a:r>
            <a:r>
              <a:rPr lang="en-GB" sz="1200" dirty="0" err="1">
                <a:latin typeface="Arial" charset="0"/>
                <a:cs typeface="Arial" charset="0"/>
              </a:rPr>
              <a:t>Acqua&amp;Sole</a:t>
            </a:r>
            <a:r>
              <a:rPr lang="en-GB" sz="1200" dirty="0">
                <a:latin typeface="Arial" charset="0"/>
                <a:cs typeface="Arial" charset="0"/>
              </a:rPr>
              <a:t> anaerobic digestion plant is located in </a:t>
            </a:r>
            <a:r>
              <a:rPr lang="en-GB" sz="1200" dirty="0" err="1">
                <a:latin typeface="Arial" charset="0"/>
                <a:cs typeface="Arial" charset="0"/>
              </a:rPr>
              <a:t>Vellezzo</a:t>
            </a:r>
            <a:r>
              <a:rPr lang="en-GB" sz="1200" dirty="0">
                <a:latin typeface="Arial" charset="0"/>
                <a:cs typeface="Arial" charset="0"/>
              </a:rPr>
              <a:t> Bellini (PV), in an area dedicated to cereal cultivation, mainly rice. The main focus is the creation of environmental services that are required for a sustainable agriculture in </a:t>
            </a:r>
            <a:r>
              <a:rPr lang="en-GB" sz="1200" dirty="0" err="1">
                <a:latin typeface="Arial" charset="0"/>
                <a:cs typeface="Arial" charset="0"/>
              </a:rPr>
              <a:t>peri</a:t>
            </a:r>
            <a:r>
              <a:rPr lang="en-GB" sz="1200" dirty="0">
                <a:latin typeface="Arial" charset="0"/>
                <a:cs typeface="Arial" charset="0"/>
              </a:rPr>
              <a:t>-urban areas. </a:t>
            </a:r>
            <a:r>
              <a:rPr lang="en-GB" sz="1200" dirty="0" err="1">
                <a:latin typeface="Arial" charset="0"/>
                <a:cs typeface="Arial" charset="0"/>
              </a:rPr>
              <a:t>Acqua</a:t>
            </a:r>
            <a:r>
              <a:rPr lang="en-GB" sz="1200" dirty="0">
                <a:latin typeface="Arial" charset="0"/>
                <a:cs typeface="Arial" charset="0"/>
              </a:rPr>
              <a:t> &amp; Sole plant produces an organic </a:t>
            </a:r>
            <a:r>
              <a:rPr lang="en-GB" sz="1200" dirty="0" err="1">
                <a:latin typeface="Arial" charset="0"/>
                <a:cs typeface="Arial" charset="0"/>
              </a:rPr>
              <a:t>pumpable</a:t>
            </a:r>
            <a:r>
              <a:rPr lang="en-GB" sz="1200" dirty="0">
                <a:latin typeface="Arial" charset="0"/>
                <a:cs typeface="Arial" charset="0"/>
              </a:rPr>
              <a:t> fertiliser (the </a:t>
            </a:r>
            <a:r>
              <a:rPr lang="en-GB" sz="1200" dirty="0" err="1">
                <a:latin typeface="Arial" charset="0"/>
                <a:cs typeface="Arial" charset="0"/>
              </a:rPr>
              <a:t>digestate</a:t>
            </a:r>
            <a:r>
              <a:rPr lang="en-GB" sz="1200" dirty="0">
                <a:latin typeface="Arial" charset="0"/>
                <a:cs typeface="Arial" charset="0"/>
              </a:rPr>
              <a:t>) from sewage sludge and agro-food </a:t>
            </a:r>
            <a:r>
              <a:rPr lang="en-GB" sz="1200" dirty="0" err="1">
                <a:latin typeface="Arial" charset="0"/>
                <a:cs typeface="Arial" charset="0"/>
              </a:rPr>
              <a:t>biowaste</a:t>
            </a:r>
            <a:r>
              <a:rPr lang="en-GB" sz="1200" dirty="0">
                <a:latin typeface="Arial" charset="0"/>
                <a:cs typeface="Arial" charset="0"/>
              </a:rPr>
              <a:t> to be used as nutrients and carbon source on the fields located in the region of the plant.   </a:t>
            </a:r>
            <a:r>
              <a:rPr lang="en-GB" sz="1200" dirty="0" err="1">
                <a:latin typeface="Arial" charset="0"/>
                <a:cs typeface="Arial" charset="0"/>
              </a:rPr>
              <a:t>Acqua</a:t>
            </a:r>
            <a:r>
              <a:rPr lang="en-GB" sz="1200" dirty="0">
                <a:latin typeface="Arial" charset="0"/>
                <a:cs typeface="Arial" charset="0"/>
              </a:rPr>
              <a:t> &amp; Sole has a strong focus on nutrient recycling with special attention to the development of an efficient </a:t>
            </a:r>
            <a:r>
              <a:rPr lang="en-GB" sz="1200" dirty="0" err="1">
                <a:latin typeface="Arial" charset="0"/>
                <a:cs typeface="Arial" charset="0"/>
              </a:rPr>
              <a:t>digestate</a:t>
            </a:r>
            <a:r>
              <a:rPr lang="en-GB" sz="1200" dirty="0">
                <a:latin typeface="Arial" charset="0"/>
                <a:cs typeface="Arial" charset="0"/>
              </a:rPr>
              <a:t> distribution system (direct injection into the soil). In addition to the production of </a:t>
            </a:r>
            <a:r>
              <a:rPr lang="en-GB" sz="1200" dirty="0" err="1">
                <a:latin typeface="Arial" charset="0"/>
                <a:cs typeface="Arial" charset="0"/>
              </a:rPr>
              <a:t>digestate</a:t>
            </a:r>
            <a:r>
              <a:rPr lang="en-GB" sz="1200" dirty="0">
                <a:latin typeface="Arial" charset="0"/>
                <a:cs typeface="Arial" charset="0"/>
              </a:rPr>
              <a:t>, the plant generates ammonium sulphate solution by recovering the ammonia released during the process. </a:t>
            </a:r>
            <a:endParaRPr lang="it-IT" sz="1200" dirty="0">
              <a:latin typeface="Arial" charset="0"/>
              <a:cs typeface="Arial" charset="0"/>
            </a:endParaRPr>
          </a:p>
        </p:txBody>
      </p:sp>
      <p:sp>
        <p:nvSpPr>
          <p:cNvPr id="5" name="CasellaDiTesto 4"/>
          <p:cNvSpPr txBox="1"/>
          <p:nvPr/>
        </p:nvSpPr>
        <p:spPr>
          <a:xfrm>
            <a:off x="6623175" y="939900"/>
            <a:ext cx="1944216" cy="276999"/>
          </a:xfrm>
          <a:prstGeom prst="rect">
            <a:avLst/>
          </a:prstGeom>
          <a:noFill/>
        </p:spPr>
        <p:txBody>
          <a:bodyPr wrap="square" rtlCol="0">
            <a:spAutoFit/>
          </a:bodyPr>
          <a:lstStyle/>
          <a:p>
            <a:pPr algn="ctr"/>
            <a:r>
              <a:rPr lang="it-IT" sz="1200">
                <a:solidFill>
                  <a:schemeClr val="tx2"/>
                </a:solidFill>
                <a:latin typeface="Arial" charset="0"/>
                <a:ea typeface="Arial" charset="0"/>
                <a:cs typeface="Arial" charset="0"/>
              </a:rPr>
              <a:t>Filiera Agroalimentare</a:t>
            </a:r>
            <a:endParaRPr lang="it-IT" sz="1200" dirty="0">
              <a:solidFill>
                <a:schemeClr val="tx2"/>
              </a:solidFill>
              <a:latin typeface="Arial" charset="0"/>
              <a:ea typeface="Arial" charset="0"/>
              <a:cs typeface="Arial" charset="0"/>
            </a:endParaRPr>
          </a:p>
        </p:txBody>
      </p:sp>
      <p:sp>
        <p:nvSpPr>
          <p:cNvPr id="32" name="Rettangolo 31"/>
          <p:cNvSpPr/>
          <p:nvPr/>
        </p:nvSpPr>
        <p:spPr>
          <a:xfrm>
            <a:off x="971600" y="5915572"/>
            <a:ext cx="2146806" cy="369332"/>
          </a:xfrm>
          <a:prstGeom prst="rect">
            <a:avLst/>
          </a:prstGeom>
        </p:spPr>
        <p:txBody>
          <a:bodyPr wrap="none">
            <a:spAutoFit/>
          </a:bodyPr>
          <a:lstStyle/>
          <a:p>
            <a:r>
              <a:rPr lang="it-IT" dirty="0">
                <a:solidFill>
                  <a:schemeClr val="tx2"/>
                </a:solidFill>
                <a:latin typeface="Arial" pitchFamily="34" charset="0"/>
                <a:ea typeface="Batang" pitchFamily="18" charset="-127"/>
                <a:cs typeface="Arial" pitchFamily="34" charset="0"/>
              </a:rPr>
              <a:t>Tel.: 0382/1575528</a:t>
            </a:r>
          </a:p>
        </p:txBody>
      </p:sp>
      <p:sp>
        <p:nvSpPr>
          <p:cNvPr id="34" name="CasellaDiTesto 33"/>
          <p:cNvSpPr txBox="1"/>
          <p:nvPr/>
        </p:nvSpPr>
        <p:spPr>
          <a:xfrm>
            <a:off x="971600" y="6208546"/>
            <a:ext cx="3672408" cy="646331"/>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solidFill>
                  <a:schemeClr val="tx2"/>
                </a:solidFill>
                <a:latin typeface="Arial" charset="0"/>
                <a:ea typeface="Arial" charset="0"/>
                <a:cs typeface="Arial" charset="0"/>
                <a:hlinkClick r:id="rId3"/>
              </a:rPr>
              <a:t>virginia.palomba@neorisorse.net</a:t>
            </a:r>
            <a:endParaRPr lang="it-IT" dirty="0">
              <a:solidFill>
                <a:schemeClr val="tx2"/>
              </a:solidFill>
              <a:latin typeface="Arial" charset="0"/>
              <a:ea typeface="Arial" charset="0"/>
              <a:cs typeface="Arial" charset="0"/>
            </a:endParaRPr>
          </a:p>
          <a:p>
            <a:r>
              <a:rPr lang="it-IT" dirty="0">
                <a:solidFill>
                  <a:schemeClr val="tx2"/>
                </a:solidFill>
                <a:latin typeface="Arial" charset="0"/>
                <a:ea typeface="Arial" charset="0"/>
                <a:cs typeface="Arial" charset="0"/>
                <a:hlinkClick r:id="rId4"/>
              </a:rPr>
              <a:t>info@neorisorse.net</a:t>
            </a:r>
            <a:endParaRPr lang="it-IT" dirty="0">
              <a:solidFill>
                <a:schemeClr val="tx2"/>
              </a:solidFill>
              <a:latin typeface="Arial" charset="0"/>
              <a:ea typeface="Arial" charset="0"/>
              <a:cs typeface="Arial" charset="0"/>
            </a:endParaRPr>
          </a:p>
        </p:txBody>
      </p:sp>
      <p:pic>
        <p:nvPicPr>
          <p:cNvPr id="12" name="Immagine 11">
            <a:extLst>
              <a:ext uri="{FF2B5EF4-FFF2-40B4-BE49-F238E27FC236}">
                <a16:creationId xmlns:a16="http://schemas.microsoft.com/office/drawing/2014/main" id="{DAAF63EE-2445-5243-838D-39A88A39CD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16" y="0"/>
            <a:ext cx="766482" cy="6858000"/>
          </a:xfrm>
          <a:prstGeom prst="rect">
            <a:avLst/>
          </a:prstGeom>
        </p:spPr>
      </p:pic>
      <p:pic>
        <p:nvPicPr>
          <p:cNvPr id="21" name="Immagine 20">
            <a:extLst>
              <a:ext uri="{FF2B5EF4-FFF2-40B4-BE49-F238E27FC236}">
                <a16:creationId xmlns:a16="http://schemas.microsoft.com/office/drawing/2014/main" id="{C514E392-9188-4F9D-8080-C80AAD50A7A3}"/>
              </a:ext>
            </a:extLst>
          </p:cNvPr>
          <p:cNvPicPr/>
          <p:nvPr/>
        </p:nvPicPr>
        <p:blipFill>
          <a:blip r:embed="rId6" cstate="print">
            <a:extLst>
              <a:ext uri="{28A0092B-C50C-407E-A947-70E740481C1C}">
                <a14:useLocalDpi xmlns:a14="http://schemas.microsoft.com/office/drawing/2010/main" val="0"/>
              </a:ext>
            </a:extLst>
          </a:blip>
          <a:srcRect/>
          <a:stretch/>
        </p:blipFill>
        <p:spPr bwMode="auto">
          <a:xfrm>
            <a:off x="6884308" y="141427"/>
            <a:ext cx="1421949" cy="792480"/>
          </a:xfrm>
          <a:prstGeom prst="rect">
            <a:avLst/>
          </a:prstGeom>
          <a:noFill/>
          <a:ln>
            <a:noFill/>
          </a:ln>
        </p:spPr>
      </p:pic>
      <p:pic>
        <p:nvPicPr>
          <p:cNvPr id="1026" name="Picture 2" descr="cid:image001.png@01D6455E.6D816FD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7743" y="87799"/>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magin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84937" y="1579927"/>
            <a:ext cx="2664296" cy="1664441"/>
          </a:xfrm>
          <a:prstGeom prst="rect">
            <a:avLst/>
          </a:prstGeom>
        </p:spPr>
      </p:pic>
      <p:pic>
        <p:nvPicPr>
          <p:cNvPr id="3" name="Immagin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14051" y="3414342"/>
            <a:ext cx="2631150" cy="1711153"/>
          </a:xfrm>
          <a:prstGeom prst="rect">
            <a:avLst/>
          </a:prstGeom>
        </p:spPr>
      </p:pic>
    </p:spTree>
    <p:extLst>
      <p:ext uri="{BB962C8B-B14F-4D97-AF65-F5344CB8AC3E}">
        <p14:creationId xmlns:p14="http://schemas.microsoft.com/office/powerpoint/2010/main" val="146489162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TotalTime>
  <Words>294</Words>
  <Application>Microsoft Office PowerPoint</Application>
  <PresentationFormat>Presentazione su schermo (4:3)</PresentationFormat>
  <Paragraphs>11</Paragraphs>
  <Slides>1</Slides>
  <Notes>1</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1</vt:i4>
      </vt:variant>
    </vt:vector>
  </HeadingPairs>
  <TitlesOfParts>
    <vt:vector size="4" baseType="lpstr">
      <vt:lpstr>Arial</vt:lpstr>
      <vt:lpstr>Calibri</vt:lpstr>
      <vt:lpstr>Tema di Office</vt:lpstr>
      <vt:lpstr>Presentazione standard di PowerPoint</vt:lpstr>
    </vt:vector>
  </TitlesOfParts>
  <Company>Assolombarda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M_Achermann</dc:creator>
  <cp:lastModifiedBy>Barbara Cenerini Farinella</cp:lastModifiedBy>
  <cp:revision>37</cp:revision>
  <dcterms:created xsi:type="dcterms:W3CDTF">2014-04-04T08:28:38Z</dcterms:created>
  <dcterms:modified xsi:type="dcterms:W3CDTF">2023-10-30T12:41:42Z</dcterms:modified>
</cp:coreProperties>
</file>